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8" r:id="rId8"/>
    <p:sldId id="267" r:id="rId9"/>
    <p:sldId id="266" r:id="rId10"/>
    <p:sldId id="265" r:id="rId11"/>
    <p:sldId id="264" r:id="rId12"/>
    <p:sldId id="263" r:id="rId13"/>
    <p:sldId id="262" r:id="rId14"/>
    <p:sldId id="272" r:id="rId15"/>
    <p:sldId id="271" r:id="rId16"/>
    <p:sldId id="270" r:id="rId17"/>
    <p:sldId id="269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1" r:id="rId26"/>
    <p:sldId id="279" r:id="rId27"/>
    <p:sldId id="282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CD8F-5CD7-4406-85C4-18916EA25AD4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EC592-B927-4764-A5F7-7BC27C6501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CD8F-5CD7-4406-85C4-18916EA25AD4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C592-B927-4764-A5F7-7BC27C6501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CD8F-5CD7-4406-85C4-18916EA25AD4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C592-B927-4764-A5F7-7BC27C6501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CD8F-5CD7-4406-85C4-18916EA25AD4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EC592-B927-4764-A5F7-7BC27C6501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CD8F-5CD7-4406-85C4-18916EA25AD4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C592-B927-4764-A5F7-7BC27C6501A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CD8F-5CD7-4406-85C4-18916EA25AD4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C592-B927-4764-A5F7-7BC27C6501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CD8F-5CD7-4406-85C4-18916EA25AD4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3EC592-B927-4764-A5F7-7BC27C6501A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CD8F-5CD7-4406-85C4-18916EA25AD4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C592-B927-4764-A5F7-7BC27C6501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CD8F-5CD7-4406-85C4-18916EA25AD4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C592-B927-4764-A5F7-7BC27C6501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CD8F-5CD7-4406-85C4-18916EA25AD4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C592-B927-4764-A5F7-7BC27C6501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CD8F-5CD7-4406-85C4-18916EA25AD4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C592-B927-4764-A5F7-7BC27C6501A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3CCD8F-5CD7-4406-85C4-18916EA25AD4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3EC592-B927-4764-A5F7-7BC27C6501A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okoit.kg/index.php?page=31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>
                <a:latin typeface="+mj-lt"/>
                <a:cs typeface="Times New Roman" pitchFamily="18" charset="0"/>
              </a:rPr>
              <a:t>ИТОГОВАЯ </a:t>
            </a:r>
          </a:p>
          <a:p>
            <a:pPr marL="0" indent="0" algn="ctr">
              <a:buNone/>
            </a:pPr>
            <a:r>
              <a:rPr lang="ru-RU" sz="4400" dirty="0" smtClean="0">
                <a:latin typeface="+mj-lt"/>
                <a:cs typeface="Times New Roman" pitchFamily="18" charset="0"/>
              </a:rPr>
              <a:t>ГОСУДАРСТВЕННАЯ</a:t>
            </a:r>
          </a:p>
          <a:p>
            <a:pPr marL="0" indent="0" algn="ctr">
              <a:buNone/>
            </a:pPr>
            <a:r>
              <a:rPr lang="ru-RU" sz="4400" dirty="0" smtClean="0">
                <a:latin typeface="+mj-lt"/>
                <a:cs typeface="Times New Roman" pitchFamily="18" charset="0"/>
              </a:rPr>
              <a:t> АТТЕСТАЦИЯ </a:t>
            </a:r>
          </a:p>
          <a:p>
            <a:pPr marL="0" indent="0" algn="ctr">
              <a:buNone/>
            </a:pPr>
            <a:r>
              <a:rPr lang="ru-RU" sz="4400" dirty="0" smtClean="0">
                <a:latin typeface="+mj-lt"/>
                <a:cs typeface="Times New Roman" pitchFamily="18" charset="0"/>
              </a:rPr>
              <a:t>2022-2023 УЧЕБНЫЙ ГОД</a:t>
            </a:r>
            <a:endParaRPr lang="ru-RU" sz="4400" dirty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409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02738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Письменный экзамен по русскому языку и литературе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- Разрешается пользоваться хрестоматиями, орфографическими, толковыми, энциклопедическими  словарями крылатых слов и выражений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Объем эссе должен составлять не менее 150 и не более 300 слов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- эссе оценивается двумя отметками</a:t>
            </a:r>
          </a:p>
          <a:p>
            <a:pPr>
              <a:buFontTx/>
              <a:buChar char="-"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681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9569601"/>
              </p:ext>
            </p:extLst>
          </p:nvPr>
        </p:nvGraphicFramePr>
        <p:xfrm>
          <a:off x="304800" y="1268761"/>
          <a:ext cx="8686800" cy="4699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7440"/>
                <a:gridCol w="2259360"/>
              </a:tblGrid>
              <a:tr h="656243">
                <a:tc>
                  <a:txBody>
                    <a:bodyPr/>
                    <a:lstStyle/>
                    <a:p>
                      <a:r>
                        <a:rPr lang="ru-RU" dirty="0" smtClean="0"/>
                        <a:t>КРИТЕРИИ ОЦЕНИВАНИЯ СОДЕРЖАНИЯ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БАЛЛЫ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Структура/композиционная завершенность, логичность, последовательность изложения мысли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Отражение собственного мнения ученика и формулировка тезиса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Формулировка и комментирование ключевой проблемы текста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Комментарий и аргументация авторской позиции исходного текста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Аргументация собственной позиции, наличие аргументов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Грамотность аргументации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Наличие заключения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Соблюдение речевых и стилистических норм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210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174994"/>
              </p:ext>
            </p:extLst>
          </p:nvPr>
        </p:nvGraphicFramePr>
        <p:xfrm>
          <a:off x="304800" y="1554163"/>
          <a:ext cx="86868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БАЛЛЫ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ОЦЕНКА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31-40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21-30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11-20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0-10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68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Математика (алгебра и начала анализа) комплексный письменный тест</a:t>
            </a:r>
          </a:p>
          <a:p>
            <a:pPr>
              <a:buFontTx/>
              <a:buChar char="-"/>
            </a:pPr>
            <a:r>
              <a:rPr lang="ru-RU" dirty="0" smtClean="0"/>
              <a:t>Задания по математике составлены в двух вариантах в соответствии с уровнем сложности программы обучения</a:t>
            </a:r>
          </a:p>
          <a:p>
            <a:pPr>
              <a:buFontTx/>
              <a:buChar char="-"/>
            </a:pPr>
            <a:r>
              <a:rPr lang="ru-RU" dirty="0" smtClean="0"/>
              <a:t>- тест состоит из 28 заданий, разбитых на части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9978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1 часть - </a:t>
            </a:r>
            <a:r>
              <a:rPr lang="ru-RU" dirty="0" smtClean="0"/>
              <a:t>задания с выбором одного ответа (15 тестовых заданий), (1 балл за правильный ответ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r>
              <a:rPr lang="ru-RU" dirty="0" smtClean="0">
                <a:solidFill>
                  <a:srgbClr val="C00000"/>
                </a:solidFill>
              </a:rPr>
              <a:t> Максимально 15 баллов!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2 часть - </a:t>
            </a:r>
            <a:r>
              <a:rPr lang="ru-RU" dirty="0" smtClean="0">
                <a:solidFill>
                  <a:schemeClr val="tx1"/>
                </a:solidFill>
              </a:rPr>
              <a:t>на установление соответствия                 (3 задания)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(3 балла если все 4 соответствия верны, 2 балла- за 3 </a:t>
            </a:r>
            <a:r>
              <a:rPr lang="ru-RU" dirty="0">
                <a:solidFill>
                  <a:prstClr val="black"/>
                </a:solidFill>
              </a:rPr>
              <a:t>соответствия верны</a:t>
            </a:r>
            <a:r>
              <a:rPr lang="ru-RU" dirty="0" smtClean="0">
                <a:solidFill>
                  <a:schemeClr val="tx1"/>
                </a:solidFill>
              </a:rPr>
              <a:t>, 1 балл- за 2 соответствия верны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МАКСИМАЛЬНО 9 БАЛЛОВ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048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3 часть </a:t>
            </a:r>
            <a:r>
              <a:rPr lang="ru-RU" dirty="0"/>
              <a:t>– выбор несколько правильных ответов (5 заданий). К каждому вопросу </a:t>
            </a:r>
            <a:r>
              <a:rPr lang="ru-RU" dirty="0">
                <a:solidFill>
                  <a:srgbClr val="C00000"/>
                </a:solidFill>
              </a:rPr>
              <a:t>5</a:t>
            </a:r>
            <a:r>
              <a:rPr lang="ru-RU" dirty="0"/>
              <a:t> ответов. Если все найдены верно, то 2 балла, если 1 правильно – </a:t>
            </a:r>
            <a:r>
              <a:rPr lang="ru-RU" dirty="0">
                <a:solidFill>
                  <a:srgbClr val="C00000"/>
                </a:solidFill>
              </a:rPr>
              <a:t>1 балл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Максимальный </a:t>
            </a:r>
            <a:r>
              <a:rPr lang="ru-RU" dirty="0">
                <a:solidFill>
                  <a:srgbClr val="C00000"/>
                </a:solidFill>
              </a:rPr>
              <a:t>балл </a:t>
            </a:r>
            <a:r>
              <a:rPr lang="ru-RU" dirty="0"/>
              <a:t>– </a:t>
            </a:r>
            <a:r>
              <a:rPr lang="ru-RU" dirty="0">
                <a:solidFill>
                  <a:srgbClr val="C00000"/>
                </a:solidFill>
              </a:rPr>
              <a:t>10</a:t>
            </a:r>
            <a:r>
              <a:rPr lang="ru-RU" dirty="0"/>
              <a:t> </a:t>
            </a:r>
            <a:r>
              <a:rPr lang="ru-RU" dirty="0">
                <a:solidFill>
                  <a:srgbClr val="C00000"/>
                </a:solidFill>
              </a:rPr>
              <a:t>баллов!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4 </a:t>
            </a:r>
            <a:r>
              <a:rPr lang="ru-RU" dirty="0">
                <a:solidFill>
                  <a:srgbClr val="C00000"/>
                </a:solidFill>
              </a:rPr>
              <a:t>часть </a:t>
            </a:r>
            <a:r>
              <a:rPr lang="ru-RU" dirty="0"/>
              <a:t>– краткий ответ ( 3 задания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dirty="0"/>
              <a:t>Решают в черновиках, ответ записывается в таблицу. Правильный – </a:t>
            </a:r>
            <a:r>
              <a:rPr lang="ru-RU" dirty="0">
                <a:solidFill>
                  <a:srgbClr val="C00000"/>
                </a:solidFill>
              </a:rPr>
              <a:t>2</a:t>
            </a:r>
            <a:r>
              <a:rPr lang="ru-RU" dirty="0"/>
              <a:t> балла.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Максимальный </a:t>
            </a:r>
            <a:r>
              <a:rPr lang="ru-RU" dirty="0">
                <a:solidFill>
                  <a:srgbClr val="C00000"/>
                </a:solidFill>
              </a:rPr>
              <a:t>балл – 6 баллов!</a:t>
            </a:r>
          </a:p>
        </p:txBody>
      </p:sp>
    </p:spTree>
    <p:extLst>
      <p:ext uri="{BB962C8B-B14F-4D97-AF65-F5344CB8AC3E}">
        <p14:creationId xmlns:p14="http://schemas.microsoft.com/office/powerpoint/2010/main" val="2156669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>
                <a:solidFill>
                  <a:srgbClr val="C00000"/>
                </a:solidFill>
              </a:rPr>
              <a:t>5 часть </a:t>
            </a:r>
            <a:r>
              <a:rPr lang="ru-RU" dirty="0"/>
              <a:t>- задания с развернутым </a:t>
            </a:r>
            <a:r>
              <a:rPr lang="ru-RU" dirty="0" smtClean="0"/>
              <a:t>ответом        </a:t>
            </a:r>
            <a:r>
              <a:rPr lang="ru-RU" dirty="0"/>
              <a:t>(2 задания). Решение должно быть развернутым, последовательным и математически грамотным</a:t>
            </a:r>
            <a:r>
              <a:rPr lang="ru-RU" dirty="0" smtClean="0"/>
              <a:t>.                </a:t>
            </a:r>
            <a:r>
              <a:rPr lang="ru-RU" dirty="0"/>
              <a:t>Правильный ответ – </a:t>
            </a:r>
            <a:r>
              <a:rPr lang="ru-RU" dirty="0">
                <a:solidFill>
                  <a:srgbClr val="C00000"/>
                </a:solidFill>
              </a:rPr>
              <a:t>4 балла</a:t>
            </a:r>
            <a:r>
              <a:rPr lang="ru-RU" dirty="0"/>
              <a:t>. </a:t>
            </a:r>
            <a:r>
              <a:rPr lang="ru-RU" dirty="0" smtClean="0"/>
              <a:t>       </a:t>
            </a:r>
            <a:r>
              <a:rPr lang="ru-RU" dirty="0" smtClean="0">
                <a:solidFill>
                  <a:srgbClr val="C00000"/>
                </a:solidFill>
              </a:rPr>
              <a:t>Максимальный </a:t>
            </a:r>
            <a:r>
              <a:rPr lang="ru-RU" dirty="0">
                <a:solidFill>
                  <a:srgbClr val="C00000"/>
                </a:solidFill>
              </a:rPr>
              <a:t>балл – 8 баллов.</a:t>
            </a:r>
          </a:p>
        </p:txBody>
      </p:sp>
    </p:spTree>
    <p:extLst>
      <p:ext uri="{BB962C8B-B14F-4D97-AF65-F5344CB8AC3E}">
        <p14:creationId xmlns:p14="http://schemas.microsoft.com/office/powerpoint/2010/main" val="38400996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96552" y="1340768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Шкала перевода баллов в отметки.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539053"/>
              </p:ext>
            </p:extLst>
          </p:nvPr>
        </p:nvGraphicFramePr>
        <p:xfrm>
          <a:off x="1187624" y="2636913"/>
          <a:ext cx="6096000" cy="3352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79208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Баллы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Оценка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 процентах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1–23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«2»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0-48%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24-31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«3»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50-65%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32-39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«4»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67-82%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40-48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«5»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83-100%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4424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Экзамен по кыргызскому языку </a:t>
            </a:r>
            <a:r>
              <a:rPr lang="ru-RU" dirty="0" smtClean="0"/>
              <a:t>проводится </a:t>
            </a:r>
            <a:r>
              <a:rPr lang="ru-RU" dirty="0"/>
              <a:t>в форме комплексного письменного теста. </a:t>
            </a:r>
          </a:p>
          <a:p>
            <a:pPr marL="0" indent="0" algn="ctr">
              <a:buNone/>
            </a:pPr>
            <a:r>
              <a:rPr lang="ru-RU" dirty="0" smtClean="0"/>
              <a:t>-</a:t>
            </a:r>
            <a:r>
              <a:rPr lang="ru-RU" dirty="0" smtClean="0">
                <a:solidFill>
                  <a:srgbClr val="C00000"/>
                </a:solidFill>
              </a:rPr>
              <a:t>1 </a:t>
            </a:r>
            <a:r>
              <a:rPr lang="ru-RU" dirty="0">
                <a:solidFill>
                  <a:srgbClr val="C00000"/>
                </a:solidFill>
              </a:rPr>
              <a:t>часть: Лексика. Грамматика</a:t>
            </a:r>
            <a:r>
              <a:rPr lang="ru-RU" dirty="0"/>
              <a:t>.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60</a:t>
            </a:r>
            <a:r>
              <a:rPr lang="ru-RU" dirty="0" smtClean="0"/>
              <a:t> </a:t>
            </a:r>
            <a:r>
              <a:rPr lang="ru-RU" dirty="0"/>
              <a:t>заданий (</a:t>
            </a:r>
            <a:r>
              <a:rPr lang="ru-RU" dirty="0">
                <a:solidFill>
                  <a:srgbClr val="C00000"/>
                </a:solidFill>
              </a:rPr>
              <a:t>60 баллов</a:t>
            </a:r>
            <a:r>
              <a:rPr lang="ru-RU" dirty="0"/>
              <a:t>)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на </a:t>
            </a:r>
            <a:r>
              <a:rPr lang="ru-RU" dirty="0"/>
              <a:t>выбор </a:t>
            </a:r>
            <a:r>
              <a:rPr lang="ru-RU" dirty="0">
                <a:solidFill>
                  <a:srgbClr val="C00000"/>
                </a:solidFill>
              </a:rPr>
              <a:t>1</a:t>
            </a:r>
            <a:r>
              <a:rPr lang="ru-RU" dirty="0"/>
              <a:t> вариант из </a:t>
            </a:r>
            <a:r>
              <a:rPr lang="ru-RU" dirty="0">
                <a:solidFill>
                  <a:srgbClr val="C00000"/>
                </a:solidFill>
              </a:rPr>
              <a:t>4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>
                <a:solidFill>
                  <a:srgbClr val="C00000"/>
                </a:solidFill>
              </a:rPr>
              <a:t>50 минут</a:t>
            </a:r>
          </a:p>
        </p:txBody>
      </p:sp>
    </p:spTree>
    <p:extLst>
      <p:ext uri="{BB962C8B-B14F-4D97-AF65-F5344CB8AC3E}">
        <p14:creationId xmlns:p14="http://schemas.microsoft.com/office/powerpoint/2010/main" val="9150806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rgbClr val="C00000"/>
                </a:solidFill>
              </a:rPr>
              <a:t>2 часть</a:t>
            </a:r>
            <a:r>
              <a:rPr lang="ru-RU" dirty="0"/>
              <a:t>: Чтение и </a:t>
            </a:r>
            <a:r>
              <a:rPr lang="ru-RU" dirty="0" smtClean="0"/>
              <a:t>понимание.</a:t>
            </a:r>
          </a:p>
          <a:p>
            <a:pPr marL="0" indent="0" algn="ctr">
              <a:buNone/>
            </a:pPr>
            <a:r>
              <a:rPr lang="ru-RU" dirty="0" smtClean="0"/>
              <a:t>Три </a:t>
            </a:r>
            <a:r>
              <a:rPr lang="ru-RU" dirty="0"/>
              <a:t>текста и </a:t>
            </a:r>
            <a:r>
              <a:rPr lang="ru-RU" dirty="0">
                <a:solidFill>
                  <a:srgbClr val="C00000"/>
                </a:solidFill>
              </a:rPr>
              <a:t>20</a:t>
            </a:r>
            <a:r>
              <a:rPr lang="ru-RU" dirty="0"/>
              <a:t> заданий (</a:t>
            </a:r>
            <a:r>
              <a:rPr lang="ru-RU" dirty="0">
                <a:solidFill>
                  <a:srgbClr val="C00000"/>
                </a:solidFill>
              </a:rPr>
              <a:t>40</a:t>
            </a:r>
            <a:r>
              <a:rPr lang="ru-RU" dirty="0"/>
              <a:t> баллов</a:t>
            </a:r>
            <a:r>
              <a:rPr lang="ru-RU" dirty="0" smtClean="0"/>
              <a:t>)</a:t>
            </a:r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dirty="0"/>
              <a:t>на выбор </a:t>
            </a:r>
            <a:r>
              <a:rPr lang="ru-RU" dirty="0">
                <a:solidFill>
                  <a:srgbClr val="C00000"/>
                </a:solidFill>
              </a:rPr>
              <a:t>1</a:t>
            </a:r>
            <a:r>
              <a:rPr lang="ru-RU" dirty="0"/>
              <a:t> вариант из </a:t>
            </a:r>
            <a:r>
              <a:rPr lang="ru-RU" dirty="0">
                <a:solidFill>
                  <a:srgbClr val="C00000"/>
                </a:solidFill>
              </a:rPr>
              <a:t>4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dirty="0">
                <a:solidFill>
                  <a:srgbClr val="C00000"/>
                </a:solidFill>
              </a:rPr>
              <a:t>60</a:t>
            </a:r>
            <a:r>
              <a:rPr lang="ru-RU" dirty="0"/>
              <a:t> минут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3 </a:t>
            </a:r>
            <a:r>
              <a:rPr lang="ru-RU" dirty="0">
                <a:solidFill>
                  <a:srgbClr val="C00000"/>
                </a:solidFill>
              </a:rPr>
              <a:t>часть</a:t>
            </a:r>
            <a:r>
              <a:rPr lang="ru-RU" dirty="0"/>
              <a:t>: Диктант с заданием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dirty="0">
                <a:solidFill>
                  <a:srgbClr val="C00000"/>
                </a:solidFill>
              </a:rPr>
              <a:t>40</a:t>
            </a:r>
            <a:r>
              <a:rPr lang="ru-RU" dirty="0"/>
              <a:t> минут (</a:t>
            </a:r>
            <a:r>
              <a:rPr lang="ru-RU" dirty="0">
                <a:solidFill>
                  <a:srgbClr val="C00000"/>
                </a:solidFill>
              </a:rPr>
              <a:t>10</a:t>
            </a:r>
            <a:r>
              <a:rPr lang="ru-RU" dirty="0"/>
              <a:t> баллов)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Итого</a:t>
            </a:r>
            <a:r>
              <a:rPr lang="ru-RU" dirty="0">
                <a:solidFill>
                  <a:srgbClr val="C00000"/>
                </a:solidFill>
              </a:rPr>
              <a:t>: 110 баллов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5886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052737"/>
            <a:ext cx="8458200" cy="5023050"/>
          </a:xfrm>
        </p:spPr>
        <p:txBody>
          <a:bodyPr/>
          <a:lstStyle/>
          <a:p>
            <a:pPr algn="ctr"/>
            <a:r>
              <a:rPr lang="ru-RU" dirty="0" smtClean="0"/>
              <a:t>       КОМПЛЕКТОВАНИЕ КЛАССОВ</a:t>
            </a:r>
            <a:br>
              <a:rPr lang="ru-RU" dirty="0" smtClean="0"/>
            </a:br>
            <a:r>
              <a:rPr lang="ru-RU" dirty="0" smtClean="0"/>
              <a:t>(девочки, мальчики) на конец года</a:t>
            </a:r>
            <a:br>
              <a:rPr lang="ru-RU" dirty="0" smtClean="0"/>
            </a:br>
            <a:r>
              <a:rPr lang="ru-RU" dirty="0" smtClean="0"/>
              <a:t>2022-2023 учебный год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156858"/>
              </p:ext>
            </p:extLst>
          </p:nvPr>
        </p:nvGraphicFramePr>
        <p:xfrm>
          <a:off x="1547664" y="2996952"/>
          <a:ext cx="6408712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5319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КЛАССЫ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КОЛ-ВО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ДЕВОЧКИ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МАЛЬЧИКИ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11-А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</a:p>
                    <a:p>
                      <a:pPr algn="ctr"/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11-Б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</a:tr>
              <a:tr h="816064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76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47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29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40598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ШКАЛА ПЕРЕВОДА БАЛЛОВ В ОТМЕТКИ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827712"/>
              </p:ext>
            </p:extLst>
          </p:nvPr>
        </p:nvGraphicFramePr>
        <p:xfrm>
          <a:off x="1475656" y="2924944"/>
          <a:ext cx="6096000" cy="2358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87489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Баллы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Оценка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93-110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77-92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55-76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0-54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98333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/>
              </a:rPr>
              <a:t>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2"/>
              </a:rPr>
              <a:t>://www.ncokoit.kg/index.php?page=31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ИТОГОВАЯ </a:t>
            </a:r>
          </a:p>
          <a:p>
            <a:pPr mar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ГОСУДАРСТВЕННАЯ </a:t>
            </a:r>
          </a:p>
          <a:p>
            <a:pPr mar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АТТЕСТАЦИЯ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6192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Основное тестирование учащихся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(НЦТ) на добровольной основе проходило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апреля 2023 года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85510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 ОРТ 2022-2023 УЧЕБНЫЙ ГОД</a:t>
            </a:r>
          </a:p>
          <a:p>
            <a:pPr marL="0" indent="0" algn="ctr">
              <a:buNone/>
            </a:pPr>
            <a:r>
              <a:rPr lang="ru-RU" dirty="0" smtClean="0"/>
              <a:t>ОБЩЕРЕСПУБЛИКАНСКОЕ ТЕСТИРОВАНИЕ ЯВЛЯЕТСЯ ОБЯЗАТЕЛЬНЫМ</a:t>
            </a:r>
          </a:p>
          <a:p>
            <a:pPr marL="0" indent="0" algn="ctr">
              <a:buNone/>
            </a:pPr>
            <a:r>
              <a:rPr lang="ru-RU" dirty="0" smtClean="0"/>
              <a:t> ДЛЯ ПОСТУПЛЕНИЯ </a:t>
            </a:r>
          </a:p>
          <a:p>
            <a:pPr marL="0" indent="0" algn="ctr">
              <a:buNone/>
            </a:pPr>
            <a:r>
              <a:rPr lang="ru-RU" dirty="0" smtClean="0"/>
              <a:t>НА ВСЕ ФОРМЫ ОБУЧЕНИЯ</a:t>
            </a:r>
          </a:p>
          <a:p>
            <a:pPr marL="0" indent="0" algn="ctr">
              <a:buNone/>
            </a:pPr>
            <a:r>
              <a:rPr lang="ru-RU" dirty="0" smtClean="0"/>
              <a:t> КЫРГЫЗСКОЙ РЕСПУБЛИКИ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42516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</a:t>
            </a:r>
            <a:r>
              <a:rPr lang="ru-RU" sz="3600" dirty="0" smtClean="0"/>
              <a:t>Основной тест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17206"/>
              </p:ext>
            </p:extLst>
          </p:nvPr>
        </p:nvGraphicFramePr>
        <p:xfrm>
          <a:off x="899592" y="2276872"/>
          <a:ext cx="756084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205245"/>
                <a:gridCol w="2835315"/>
              </a:tblGrid>
              <a:tr h="725800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Разделы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Кол-во вопросов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Время 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200192"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90мин</a:t>
                      </a:r>
                      <a:endParaRPr lang="ru-RU" dirty="0"/>
                    </a:p>
                  </a:txBody>
                  <a:tcPr/>
                </a:tc>
              </a:tr>
              <a:tr h="200192">
                <a:tc>
                  <a:txBody>
                    <a:bodyPr/>
                    <a:lstStyle/>
                    <a:p>
                      <a:r>
                        <a:rPr lang="ru-RU" dirty="0" smtClean="0"/>
                        <a:t>Аналогии и дополнения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 мин </a:t>
                      </a:r>
                      <a:endParaRPr lang="ru-RU" dirty="0"/>
                    </a:p>
                  </a:txBody>
                  <a:tcPr/>
                </a:tc>
              </a:tr>
              <a:tr h="200192">
                <a:tc>
                  <a:txBody>
                    <a:bodyPr/>
                    <a:lstStyle/>
                    <a:p>
                      <a:r>
                        <a:rPr lang="ru-RU" dirty="0" smtClean="0"/>
                        <a:t>Чтение и понимание текста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 мин </a:t>
                      </a:r>
                      <a:endParaRPr lang="ru-RU" dirty="0"/>
                    </a:p>
                  </a:txBody>
                  <a:tcPr/>
                </a:tc>
              </a:tr>
              <a:tr h="200192">
                <a:tc>
                  <a:txBody>
                    <a:bodyPr/>
                    <a:lstStyle/>
                    <a:p>
                      <a:r>
                        <a:rPr lang="ru-RU" dirty="0" smtClean="0"/>
                        <a:t>Практическая грамматика выбранного абитуриентом языка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30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 мин</a:t>
                      </a:r>
                      <a:endParaRPr lang="ru-RU" dirty="0"/>
                    </a:p>
                  </a:txBody>
                  <a:tcPr/>
                </a:tc>
              </a:tr>
              <a:tr h="200192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215 мин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86309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ОРТ (предметный тест)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986232"/>
              </p:ext>
            </p:extLst>
          </p:nvPr>
        </p:nvGraphicFramePr>
        <p:xfrm>
          <a:off x="1475656" y="2564904"/>
          <a:ext cx="6456040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204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предметного теста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вопросов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Химия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 мин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 мин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 мин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80мин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60 мин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mtClean="0"/>
                        <a:t>Английский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mtClean="0"/>
                        <a:t>60 мин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24088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980728"/>
            <a:ext cx="8686800" cy="532859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</a:t>
            </a:r>
            <a:r>
              <a:rPr lang="ru-RU" dirty="0" smtClean="0">
                <a:solidFill>
                  <a:srgbClr val="C00000"/>
                </a:solidFill>
              </a:rPr>
              <a:t>В период проведения ОРТ</a:t>
            </a:r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dirty="0" smtClean="0"/>
              <a:t>Запрещается </a:t>
            </a:r>
            <a:r>
              <a:rPr lang="ru-RU" dirty="0"/>
              <a:t>заносить сотовые телефоны, планшеты, калькуляторы, наушники, любые электронные приборы, учебники, тетради, листы бумаги, </a:t>
            </a:r>
            <a:r>
              <a:rPr lang="ru-RU" dirty="0" err="1"/>
              <a:t>и.т.д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-Запрещается </a:t>
            </a:r>
            <a:r>
              <a:rPr lang="ru-RU" dirty="0"/>
              <a:t>выносить тетради тестов, черновики, листы ответов за пределы аудитории, а также копировать любым образом тесты и передавать их кому бы то ни было.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/>
              <a:t>В случае нарушения участник будет дисквалифицирован без возможности сдачи теста в этом году. 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-Лицам</a:t>
            </a:r>
            <a:r>
              <a:rPr lang="ru-RU" dirty="0"/>
              <a:t>, достигшим 16 летнего возраста, обязательно наличие </a:t>
            </a:r>
            <a:r>
              <a:rPr lang="ru-RU" dirty="0" smtClean="0"/>
              <a:t>паспорта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34445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Провести мероприятия, посвященные завершению обучения средней общеобразовательной организации и выдачи свидетельств об основном общем образовании в общеобразовательных организациях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23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июня 2023 года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43208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 smtClean="0">
                <a:solidFill>
                  <a:srgbClr val="00B0F0"/>
                </a:solidFill>
                <a:latin typeface="Comic Sans MS" pitchFamily="66" charset="0"/>
              </a:rPr>
              <a:t>СПАСИБО</a:t>
            </a:r>
          </a:p>
          <a:p>
            <a:pPr marL="0" indent="0" algn="ctr">
              <a:buNone/>
            </a:pPr>
            <a:r>
              <a:rPr lang="ru-RU" sz="5400" dirty="0" smtClean="0">
                <a:solidFill>
                  <a:srgbClr val="00B0F0"/>
                </a:solidFill>
                <a:latin typeface="Comic Sans MS" pitchFamily="66" charset="0"/>
              </a:rPr>
              <a:t> ЗА </a:t>
            </a:r>
          </a:p>
          <a:p>
            <a:pPr marL="0" indent="0" algn="ctr">
              <a:buNone/>
            </a:pPr>
            <a:r>
              <a:rPr lang="ru-RU" sz="5400" dirty="0" smtClean="0">
                <a:solidFill>
                  <a:srgbClr val="00B0F0"/>
                </a:solidFill>
                <a:latin typeface="Comic Sans MS" pitchFamily="66" charset="0"/>
              </a:rPr>
              <a:t>ВНИМАНИЕ</a:t>
            </a:r>
            <a:endParaRPr lang="ru-RU" sz="54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211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Приказ Министерства образования</a:t>
            </a:r>
          </a:p>
          <a:p>
            <a:pPr marL="109728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и науки </a:t>
            </a:r>
          </a:p>
          <a:p>
            <a:pPr marL="109728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Кыргызской Республики </a:t>
            </a:r>
          </a:p>
          <a:p>
            <a:pPr marL="109728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 марта 2023 года №939/1</a:t>
            </a:r>
          </a:p>
          <a:p>
            <a:pPr marL="109728" indent="0" algn="ctr">
              <a:buNone/>
            </a:pP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 проведении итоговой аттестации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</a:t>
            </a:r>
          </a:p>
          <a:p>
            <a:pPr marL="109728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2022-2023 учебный год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1944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980728"/>
            <a:ext cx="8686800" cy="50993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Установить следующий порядок </a:t>
            </a:r>
          </a:p>
          <a:p>
            <a:pPr marL="0" indent="0" algn="ctr">
              <a:buNone/>
            </a:pPr>
            <a:r>
              <a:rPr lang="ru-RU" dirty="0"/>
              <a:t>окончания учебного года</a:t>
            </a:r>
          </a:p>
          <a:p>
            <a:pPr marL="0" indent="0" algn="ctr">
              <a:buNone/>
            </a:pPr>
            <a:r>
              <a:rPr lang="ru-RU" dirty="0"/>
              <a:t> и сроки проведения </a:t>
            </a:r>
          </a:p>
          <a:p>
            <a:pPr marL="0" indent="0" algn="ctr">
              <a:buNone/>
            </a:pPr>
            <a:r>
              <a:rPr lang="ru-RU" dirty="0"/>
              <a:t>государственной итоговой</a:t>
            </a:r>
          </a:p>
          <a:p>
            <a:pPr marL="0" indent="0" algn="ctr">
              <a:buNone/>
            </a:pPr>
            <a:r>
              <a:rPr lang="ru-RU" dirty="0"/>
              <a:t> аттестации.</a:t>
            </a:r>
          </a:p>
          <a:p>
            <a:pPr marL="0" indent="0" algn="ctr">
              <a:buNone/>
            </a:pPr>
            <a:r>
              <a:rPr lang="ru-RU" dirty="0"/>
              <a:t>Завершить 2022-2023  учебный год в общеобразовательных организациях Кыргызской Республики независимо от их типов и форм собственности </a:t>
            </a:r>
            <a:r>
              <a:rPr lang="ru-RU" dirty="0">
                <a:solidFill>
                  <a:srgbClr val="FF0000"/>
                </a:solidFill>
              </a:rPr>
              <a:t>25 мая 2023 года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3037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ГОСУДАРСТВЕННУЮ 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ИТОГОВУЮ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АТТЕСТАЦИЮ</a:t>
            </a:r>
          </a:p>
          <a:p>
            <a:pPr mar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9 классах провести </a:t>
            </a:r>
          </a:p>
          <a:p>
            <a:pPr mar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следующие сроки:</a:t>
            </a:r>
          </a:p>
          <a:p>
            <a:pPr mar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июня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года по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июня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года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7620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Провести по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предметам, из них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обязательные и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 выбору: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родному языку(изложение с элементами сочинения)-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июня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-математике(алгебре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комплексный тест в письменной форме-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июня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-истории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Кыргызстана(устно)-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июня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-кыргызскому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языку (комплексный тест в письменной форме)-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июня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Предмет по выбору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9622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ПРОВЕДЕНИЕ </a:t>
            </a:r>
          </a:p>
          <a:p>
            <a:pPr mar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ИТОГОВОЙ</a:t>
            </a:r>
          </a:p>
          <a:p>
            <a:pPr mar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ГОСУДАРСТВЕННОЙ</a:t>
            </a:r>
          </a:p>
          <a:p>
            <a:pPr mar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АТТЕСТАЦИИ </a:t>
            </a:r>
          </a:p>
          <a:p>
            <a:pPr mar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Начинается с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9.00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часов утра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8762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/>
              <a:t>-на эссе по русскому языку и литературе отводится 5 часов</a:t>
            </a:r>
          </a:p>
          <a:p>
            <a:pPr marL="0" indent="0" algn="ctr">
              <a:buNone/>
            </a:pPr>
            <a:r>
              <a:rPr lang="ru-RU" sz="3600" dirty="0" smtClean="0"/>
              <a:t>-на алгебру и начало анализа-4 часа</a:t>
            </a:r>
          </a:p>
          <a:p>
            <a:pPr marL="0" indent="0" algn="ctr">
              <a:buNone/>
            </a:pPr>
            <a:r>
              <a:rPr lang="ru-RU" sz="3600" dirty="0" smtClean="0"/>
              <a:t>- на кыргызский язык- 2.5 часа</a:t>
            </a:r>
          </a:p>
          <a:p>
            <a:pPr marL="0" indent="0" algn="ctr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467587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0273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Письменный экзамен по русскому языку и литературе</a:t>
            </a:r>
          </a:p>
          <a:p>
            <a:pPr marL="0" indent="0">
              <a:buNone/>
            </a:pPr>
            <a:r>
              <a:rPr lang="ru-RU" dirty="0" smtClean="0"/>
              <a:t>Темы для эссе будут определены </a:t>
            </a:r>
            <a:r>
              <a:rPr lang="ru-RU" dirty="0" err="1" smtClean="0"/>
              <a:t>МОиН</a:t>
            </a:r>
            <a:r>
              <a:rPr lang="ru-RU" dirty="0" smtClean="0"/>
              <a:t> КР. На выбор выпускников будут предложены 3 текста с разной проблематикой:</a:t>
            </a:r>
          </a:p>
          <a:p>
            <a:pPr>
              <a:buFontTx/>
              <a:buChar char="-"/>
            </a:pPr>
            <a:r>
              <a:rPr lang="ru-RU" dirty="0" smtClean="0"/>
              <a:t>Художественный текст – проза</a:t>
            </a:r>
          </a:p>
          <a:p>
            <a:pPr>
              <a:buFontTx/>
              <a:buChar char="-"/>
            </a:pPr>
            <a:r>
              <a:rPr lang="ru-RU" dirty="0" smtClean="0"/>
              <a:t>Художественный текст- поэзия</a:t>
            </a:r>
          </a:p>
          <a:p>
            <a:pPr>
              <a:buFontTx/>
              <a:buChar char="-"/>
            </a:pPr>
            <a:r>
              <a:rPr lang="ru-RU" dirty="0" smtClean="0"/>
              <a:t>Публицистический текст.</a:t>
            </a:r>
          </a:p>
          <a:p>
            <a:pPr>
              <a:buFontTx/>
              <a:buChar char="-"/>
            </a:pPr>
            <a:r>
              <a:rPr lang="ru-RU" dirty="0" smtClean="0"/>
              <a:t>Выпускники выбирают один текст из трех предложенных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18534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102</TotalTime>
  <Words>899</Words>
  <Application>Microsoft Office PowerPoint</Application>
  <PresentationFormat>Экран (4:3)</PresentationFormat>
  <Paragraphs>250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Трек</vt:lpstr>
      <vt:lpstr>Презентация PowerPoint</vt:lpstr>
      <vt:lpstr>       КОМПЛЕКТОВАНИЕ КЛАССОВ (девочки, мальчики) на конец года 2022-2023 учебный год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10</cp:revision>
  <dcterms:created xsi:type="dcterms:W3CDTF">2023-07-07T10:35:23Z</dcterms:created>
  <dcterms:modified xsi:type="dcterms:W3CDTF">2023-07-07T12:17:52Z</dcterms:modified>
</cp:coreProperties>
</file>