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3" r:id="rId3"/>
    <p:sldId id="276" r:id="rId4"/>
    <p:sldId id="277" r:id="rId5"/>
    <p:sldId id="261" r:id="rId6"/>
    <p:sldId id="274" r:id="rId7"/>
    <p:sldId id="295" r:id="rId8"/>
    <p:sldId id="257" r:id="rId9"/>
    <p:sldId id="287" r:id="rId10"/>
    <p:sldId id="288" r:id="rId11"/>
    <p:sldId id="292" r:id="rId12"/>
    <p:sldId id="297" r:id="rId13"/>
    <p:sldId id="301" r:id="rId14"/>
    <p:sldId id="303" r:id="rId15"/>
    <p:sldId id="302" r:id="rId16"/>
    <p:sldId id="298" r:id="rId17"/>
    <p:sldId id="300" r:id="rId18"/>
    <p:sldId id="299" r:id="rId19"/>
    <p:sldId id="262" r:id="rId20"/>
    <p:sldId id="28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0EEF684-A8E0-466D-A4BD-8C8993E1C456}">
          <p14:sldIdLst>
            <p14:sldId id="256"/>
            <p14:sldId id="283"/>
            <p14:sldId id="276"/>
            <p14:sldId id="277"/>
            <p14:sldId id="261"/>
            <p14:sldId id="274"/>
            <p14:sldId id="295"/>
            <p14:sldId id="257"/>
            <p14:sldId id="287"/>
            <p14:sldId id="288"/>
          </p14:sldIdLst>
        </p14:section>
        <p14:section name="Раздел без заголовка" id="{4F2F0D40-6027-4D72-8E77-D2E974C2F7C4}">
          <p14:sldIdLst>
            <p14:sldId id="292"/>
            <p14:sldId id="297"/>
            <p14:sldId id="301"/>
            <p14:sldId id="303"/>
            <p14:sldId id="302"/>
            <p14:sldId id="298"/>
            <p14:sldId id="300"/>
            <p14:sldId id="299"/>
            <p14:sldId id="262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C7417-87B3-43FE-8BD6-1F62AD0FA785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FF509-4218-4215-B203-9D50BD6ED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23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E1AA-59B3-4BC8-9F57-1D7E0253A788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D69F670-1B6F-4A1A-8D48-1FB963778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28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E1AA-59B3-4BC8-9F57-1D7E0253A788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69F670-1B6F-4A1A-8D48-1FB963778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12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E1AA-59B3-4BC8-9F57-1D7E0253A788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69F670-1B6F-4A1A-8D48-1FB9637780A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9493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E1AA-59B3-4BC8-9F57-1D7E0253A788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69F670-1B6F-4A1A-8D48-1FB963778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75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E1AA-59B3-4BC8-9F57-1D7E0253A788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69F670-1B6F-4A1A-8D48-1FB9637780A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2731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E1AA-59B3-4BC8-9F57-1D7E0253A788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69F670-1B6F-4A1A-8D48-1FB963778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661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E1AA-59B3-4BC8-9F57-1D7E0253A788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F670-1B6F-4A1A-8D48-1FB963778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911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E1AA-59B3-4BC8-9F57-1D7E0253A788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F670-1B6F-4A1A-8D48-1FB963778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07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E1AA-59B3-4BC8-9F57-1D7E0253A788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F670-1B6F-4A1A-8D48-1FB963778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011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E1AA-59B3-4BC8-9F57-1D7E0253A788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69F670-1B6F-4A1A-8D48-1FB963778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507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E1AA-59B3-4BC8-9F57-1D7E0253A788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69F670-1B6F-4A1A-8D48-1FB963778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25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E1AA-59B3-4BC8-9F57-1D7E0253A788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69F670-1B6F-4A1A-8D48-1FB963778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10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E1AA-59B3-4BC8-9F57-1D7E0253A788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F670-1B6F-4A1A-8D48-1FB963778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25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E1AA-59B3-4BC8-9F57-1D7E0253A788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F670-1B6F-4A1A-8D48-1FB963778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94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E1AA-59B3-4BC8-9F57-1D7E0253A788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F670-1B6F-4A1A-8D48-1FB963778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12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E1AA-59B3-4BC8-9F57-1D7E0253A788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69F670-1B6F-4A1A-8D48-1FB963778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38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4E1AA-59B3-4BC8-9F57-1D7E0253A788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D69F670-1B6F-4A1A-8D48-1FB963778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97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16D0C-E318-4B24-9F0A-D8D87FFC0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7556" y="6595753"/>
            <a:ext cx="7196543" cy="51435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       </a:t>
            </a: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sz="4400" b="1" dirty="0">
                <a:solidFill>
                  <a:schemeClr val="tx2"/>
                </a:solidFill>
              </a:rPr>
              <a:t>Общественные </a:t>
            </a:r>
            <a:br>
              <a:rPr lang="ru-RU" sz="4400" b="1" dirty="0">
                <a:solidFill>
                  <a:schemeClr val="tx2"/>
                </a:solidFill>
              </a:rPr>
            </a:br>
            <a:r>
              <a:rPr lang="ru-RU" sz="4400" b="1" dirty="0">
                <a:solidFill>
                  <a:schemeClr val="tx2"/>
                </a:solidFill>
              </a:rPr>
              <a:t>бюджетные   слушания</a:t>
            </a:r>
            <a:br>
              <a:rPr lang="ru-RU" sz="4400" b="1" dirty="0">
                <a:solidFill>
                  <a:schemeClr val="tx2"/>
                </a:solidFill>
              </a:rPr>
            </a:br>
            <a:r>
              <a:rPr lang="ru-RU" sz="4400" b="1" dirty="0">
                <a:solidFill>
                  <a:schemeClr val="tx2"/>
                </a:solidFill>
              </a:rPr>
              <a:t>СОШ№ 60  </a:t>
            </a:r>
            <a:br>
              <a:rPr lang="ru-RU" sz="4400" b="1" dirty="0">
                <a:solidFill>
                  <a:schemeClr val="tx2"/>
                </a:solidFill>
              </a:rPr>
            </a:br>
            <a:r>
              <a:rPr lang="ru-RU" sz="4400" b="1" dirty="0">
                <a:solidFill>
                  <a:schemeClr val="tx2"/>
                </a:solidFill>
              </a:rPr>
              <a:t>   </a:t>
            </a:r>
            <a:br>
              <a:rPr lang="ru-RU" sz="4400" b="1" dirty="0">
                <a:solidFill>
                  <a:schemeClr val="tx2"/>
                </a:solidFill>
              </a:rPr>
            </a:br>
            <a:r>
              <a:rPr lang="ru-RU" sz="4400" b="1" dirty="0" smtClean="0">
                <a:solidFill>
                  <a:schemeClr val="tx2"/>
                </a:solidFill>
              </a:rPr>
              <a:t>27.11.2022г</a:t>
            </a:r>
            <a:r>
              <a:rPr lang="ru-RU" sz="4400" b="1" dirty="0">
                <a:solidFill>
                  <a:schemeClr val="tx2"/>
                </a:solidFill>
              </a:rPr>
              <a:t/>
            </a:r>
            <a:br>
              <a:rPr lang="ru-RU" sz="4400" b="1" dirty="0">
                <a:solidFill>
                  <a:schemeClr val="tx2"/>
                </a:solidFill>
              </a:rPr>
            </a:br>
            <a:r>
              <a:rPr lang="ru-RU" sz="6200" b="1" dirty="0">
                <a:solidFill>
                  <a:schemeClr val="tx2"/>
                </a:solidFill>
              </a:rPr>
              <a:t/>
            </a:r>
            <a:br>
              <a:rPr lang="ru-RU" sz="6200" b="1" dirty="0">
                <a:solidFill>
                  <a:schemeClr val="tx2"/>
                </a:solidFill>
              </a:rPr>
            </a:br>
            <a:endParaRPr lang="ru-RU" sz="6200" b="1" dirty="0">
              <a:solidFill>
                <a:schemeClr val="tx2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BD11511-474A-4802-B026-177DF7C35B9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06" y="262247"/>
            <a:ext cx="1857993" cy="185799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0F9687DD-42EC-4E94-B9FA-03A2ADFE4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099" y="262247"/>
            <a:ext cx="2247901" cy="280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7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45B3A-6321-4EC7-A9AA-A5B3078A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5775" y="0"/>
            <a:ext cx="8911687" cy="109253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Замена вешалок </a:t>
            </a:r>
            <a:endParaRPr lang="ru-RU" sz="6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803" y="1280890"/>
            <a:ext cx="5320312" cy="494347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14" y="1280890"/>
            <a:ext cx="5852061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5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B91FA-8916-41A0-8B08-C22A7A4AD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416" y="166255"/>
            <a:ext cx="10704512" cy="99752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Обустройство фойе </a:t>
            </a:r>
            <a:endParaRPr lang="ru-RU" sz="44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A5D4B2-8720-45A3-9706-2DDD6B006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1280888"/>
            <a:ext cx="4749833" cy="49707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" t="21891"/>
          <a:stretch/>
        </p:blipFill>
        <p:spPr>
          <a:xfrm>
            <a:off x="5383534" y="1280889"/>
            <a:ext cx="6673529" cy="497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B2A29-B9BC-4F02-BA57-344A51AD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37388"/>
            <a:ext cx="8911687" cy="709390"/>
          </a:xfrm>
        </p:spPr>
        <p:txBody>
          <a:bodyPr/>
          <a:lstStyle/>
          <a:p>
            <a:r>
              <a:rPr lang="ru-RU" sz="3600" b="1" dirty="0"/>
              <a:t>Отремонтированные </a:t>
            </a:r>
            <a:r>
              <a:rPr lang="ru-RU" sz="3600" b="1" dirty="0" smtClean="0"/>
              <a:t>кабинеты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4DC71EBF-3EF3-410C-A08A-C574CF17FB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3" y="1409466"/>
            <a:ext cx="5113317" cy="493195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672" y="1409465"/>
            <a:ext cx="4762004" cy="493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421" y="255975"/>
            <a:ext cx="9806440" cy="1280890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ru-RU" sz="42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Парты и стулья</a:t>
            </a:r>
            <a:br>
              <a:rPr lang="ru-RU" sz="42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ru-RU" sz="42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непригодные для использования</a:t>
            </a:r>
            <a:br>
              <a:rPr lang="ru-RU" sz="42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ru-RU" sz="42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ru-RU" sz="42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ru-RU" sz="42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ru-RU" sz="42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47A62F-6F76-4C38-81CA-AD5634B58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46" y="1703616"/>
            <a:ext cx="6030321" cy="4914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142" y="1729100"/>
            <a:ext cx="4919898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9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7976114" cy="83655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Ремонт кабинетов </a:t>
            </a:r>
            <a:endParaRPr lang="ru-RU" sz="4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06" y="1543793"/>
            <a:ext cx="8502733" cy="4940135"/>
          </a:xfrm>
        </p:spPr>
      </p:pic>
    </p:spTree>
    <p:extLst>
      <p:ext uri="{BB962C8B-B14F-4D97-AF65-F5344CB8AC3E}">
        <p14:creationId xmlns:p14="http://schemas.microsoft.com/office/powerpoint/2010/main" val="2666545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46" y="624110"/>
            <a:ext cx="9842066" cy="1280890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ru-RU" sz="42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Парты и стулья, шкафы</a:t>
            </a:r>
            <a:br>
              <a:rPr lang="ru-RU" sz="42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ru-RU" sz="42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непригодные для использования</a:t>
            </a:r>
            <a:br>
              <a:rPr lang="ru-RU" sz="42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68" y="1895426"/>
            <a:ext cx="5355071" cy="45314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41" y="1895426"/>
            <a:ext cx="5830785" cy="453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47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18A08-A7B1-44C8-A97A-B5C1CA8B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830" y="154379"/>
            <a:ext cx="9526606" cy="954156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Замена аварийных окон </a:t>
            </a:r>
            <a:r>
              <a:rPr lang="ru-RU" sz="4400" b="1" dirty="0"/>
              <a:t>165 шт.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513B52F-48B4-40B7-A8F2-4D76DB5377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34" y="1309361"/>
            <a:ext cx="5200650" cy="482449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68" y="1309361"/>
            <a:ext cx="5759533" cy="480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0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4CBEB-8E2E-4FB9-AC73-BC3853FCC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97" y="46942"/>
            <a:ext cx="11267303" cy="1057958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latin typeface="+mn-lt"/>
              </a:rPr>
              <a:t> </a:t>
            </a:r>
            <a:r>
              <a:rPr lang="ru-RU" sz="4800" b="1" dirty="0" smtClean="0">
                <a:latin typeface="+mn-lt"/>
              </a:rPr>
              <a:t> Ремонт  стадиона, установка забора </a:t>
            </a:r>
            <a:endParaRPr lang="ru-RU" sz="4800" b="1" dirty="0">
              <a:latin typeface="+mn-lt"/>
            </a:endParaRPr>
          </a:p>
        </p:txBody>
      </p:sp>
      <p:pic>
        <p:nvPicPr>
          <p:cNvPr id="9" name="Рисунок 8" descr="C:\Users\User\Desktop\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36" y="1246909"/>
            <a:ext cx="5902038" cy="5016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40" y="1246909"/>
            <a:ext cx="5159969" cy="501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8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9386DF-2D3C-49D7-8086-372B278F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903" y="0"/>
            <a:ext cx="5685197" cy="94677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Проблемы школы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7F08F3-9338-4BBB-BB5D-979A186130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36" y="781050"/>
            <a:ext cx="10680713" cy="5943600"/>
          </a:xfrm>
        </p:spPr>
        <p:txBody>
          <a:bodyPr>
            <a:normAutofit/>
          </a:bodyPr>
          <a:lstStyle/>
          <a:p>
            <a:r>
              <a:rPr lang="ru-RU" sz="2400" b="1" dirty="0"/>
              <a:t>1. Капремонт системы отопления</a:t>
            </a:r>
          </a:p>
          <a:p>
            <a:r>
              <a:rPr lang="ru-RU" sz="2400" b="1" dirty="0"/>
              <a:t>2. Капремонт кровли школы</a:t>
            </a:r>
          </a:p>
          <a:p>
            <a:r>
              <a:rPr lang="ru-RU" sz="2400" b="1" dirty="0"/>
              <a:t>3. Ограждение школы </a:t>
            </a:r>
          </a:p>
          <a:p>
            <a:r>
              <a:rPr lang="ru-RU" sz="2400" b="1" dirty="0"/>
              <a:t>4. </a:t>
            </a:r>
            <a:r>
              <a:rPr lang="ru-RU" sz="2400" b="1" dirty="0" smtClean="0"/>
              <a:t>Обновление </a:t>
            </a:r>
            <a:r>
              <a:rPr lang="ru-RU" sz="2400" b="1" dirty="0"/>
              <a:t>мебели (40 кабинетов)</a:t>
            </a:r>
          </a:p>
          <a:p>
            <a:r>
              <a:rPr lang="ru-RU" sz="2400" b="1" dirty="0"/>
              <a:t>6. Капремонт ученических туалетов</a:t>
            </a:r>
          </a:p>
          <a:p>
            <a:r>
              <a:rPr lang="ru-RU" sz="2400" b="1" dirty="0"/>
              <a:t>7. Капремонт школьного пищеблока</a:t>
            </a:r>
          </a:p>
          <a:p>
            <a:r>
              <a:rPr lang="ru-RU" sz="2400" b="1" dirty="0"/>
              <a:t>8. Капремонт спорт зала</a:t>
            </a:r>
          </a:p>
          <a:p>
            <a:r>
              <a:rPr lang="ru-RU" sz="2400" b="1" dirty="0"/>
              <a:t>9. Приобретение ТСО (технических средств обучения)</a:t>
            </a:r>
          </a:p>
          <a:p>
            <a:r>
              <a:rPr lang="ru-RU" sz="2400" b="1" dirty="0"/>
              <a:t>10. Установка видеонаблюдения </a:t>
            </a:r>
            <a:r>
              <a:rPr lang="ru-RU" sz="2400" b="1" dirty="0" smtClean="0"/>
              <a:t>(внутреннее</a:t>
            </a:r>
            <a:r>
              <a:rPr lang="ru-RU" sz="2400" b="1" dirty="0"/>
              <a:t>)</a:t>
            </a:r>
          </a:p>
          <a:p>
            <a:r>
              <a:rPr lang="ru-RU" sz="2400" b="1" dirty="0"/>
              <a:t>11. Капремонт учебных кабинетов (</a:t>
            </a:r>
            <a:r>
              <a:rPr lang="ru-RU" sz="2400" b="1" dirty="0" smtClean="0"/>
              <a:t>30)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5062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4CBEB-8E2E-4FB9-AC73-BC3853FCC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434" y="624109"/>
            <a:ext cx="10421566" cy="6650750"/>
          </a:xfrm>
        </p:spPr>
        <p:txBody>
          <a:bodyPr>
            <a:normAutofit/>
          </a:bodyPr>
          <a:lstStyle/>
          <a:p>
            <a:r>
              <a:rPr lang="ru-RU" sz="4400" b="1" dirty="0"/>
              <a:t>Стремление улучшить школу!!!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                                      </a:t>
            </a:r>
            <a:r>
              <a:rPr lang="ru-RU" sz="7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Хорошего   </a:t>
            </a:r>
            <a:br>
              <a:rPr lang="ru-RU" sz="72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7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                             детства  </a:t>
            </a:r>
            <a:br>
              <a:rPr lang="ru-RU" sz="72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7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                             хватает </a:t>
            </a:r>
            <a:br>
              <a:rPr lang="ru-RU" sz="72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7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                          на всю жизнь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74E07A-0B7E-4139-A52A-7DE1E117B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17" y="1793465"/>
            <a:ext cx="6705437" cy="461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A44242-5394-4BB6-B9C2-6A2F767F7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979" y="0"/>
            <a:ext cx="10252953" cy="762648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i="1" dirty="0"/>
              <a:t>Сколько выделяет государство на ремонт школы?</a:t>
            </a:r>
            <a:br>
              <a:rPr lang="ru-RU" b="1" i="1" dirty="0"/>
            </a:br>
            <a:r>
              <a:rPr lang="ru-RU" b="1" i="1" dirty="0"/>
              <a:t>Куда эти финансы направляются? </a:t>
            </a:r>
            <a:br>
              <a:rPr lang="ru-RU" b="1" i="1" dirty="0"/>
            </a:br>
            <a:r>
              <a:rPr lang="ru-RU" b="1" i="1" dirty="0"/>
              <a:t>Почему родители вынуждены оказывать дополнительную финансовую поддержку, если образование у нас бесплатное согласно нашей Конституции? </a:t>
            </a:r>
            <a:br>
              <a:rPr lang="ru-RU" b="1" i="1" dirty="0"/>
            </a:br>
            <a:r>
              <a:rPr lang="ru-RU" b="1" i="1" dirty="0"/>
              <a:t>На что тратятся родительские средства?</a:t>
            </a:r>
            <a:br>
              <a:rPr lang="ru-RU" b="1" i="1" dirty="0"/>
            </a:br>
            <a:r>
              <a:rPr lang="ru-RU" b="1" i="1" dirty="0"/>
              <a:t> Каковы расходы школьного бюджета?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2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C5097-1C3F-4F87-B192-9CCC72021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732" y="624109"/>
            <a:ext cx="9897880" cy="5541559"/>
          </a:xfrm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rgbClr val="C00000"/>
                </a:solidFill>
              </a:rPr>
              <a:t>Спасибо за внимание,</a:t>
            </a:r>
            <a:br>
              <a:rPr lang="ru-RU" sz="6600" b="1" dirty="0">
                <a:solidFill>
                  <a:srgbClr val="C00000"/>
                </a:solidFill>
              </a:rPr>
            </a:br>
            <a:r>
              <a:rPr lang="ru-RU" sz="6600" b="1" dirty="0">
                <a:solidFill>
                  <a:srgbClr val="C00000"/>
                </a:solidFill>
              </a:rPr>
              <a:t>за понимание,</a:t>
            </a:r>
            <a:br>
              <a:rPr lang="ru-RU" sz="6600" b="1" dirty="0">
                <a:solidFill>
                  <a:srgbClr val="C00000"/>
                </a:solidFill>
              </a:rPr>
            </a:br>
            <a:r>
              <a:rPr lang="ru-RU" sz="6600" b="1" dirty="0">
                <a:solidFill>
                  <a:srgbClr val="C00000"/>
                </a:solidFill>
              </a:rPr>
              <a:t>за активное участие в жизни нашей школы</a:t>
            </a:r>
            <a:r>
              <a:rPr lang="ru-RU" sz="6600" b="1" dirty="0"/>
              <a:t/>
            </a:r>
            <a:br>
              <a:rPr lang="ru-RU" sz="6600" b="1" dirty="0"/>
            </a:b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187122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16D0C-E318-4B24-9F0A-D8D87FFC0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633" y="750071"/>
            <a:ext cx="10024655" cy="6107929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/>
              <a:t>       Бюджетные средства: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600" b="1" dirty="0" smtClean="0"/>
              <a:t>1. Республиканское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    финансирование –  0 сом</a:t>
            </a:r>
            <a:r>
              <a:rPr lang="ru-RU" sz="3600" b="1" dirty="0" smtClean="0"/>
              <a:t>.</a:t>
            </a:r>
            <a:br>
              <a:rPr lang="ru-RU" sz="3600" b="1" dirty="0" smtClean="0"/>
            </a:br>
            <a:r>
              <a:rPr lang="ru-RU" sz="3600" b="1" dirty="0" smtClean="0"/>
              <a:t>2. Муниципальное финансирование- </a:t>
            </a:r>
            <a:br>
              <a:rPr lang="ru-RU" sz="3600" b="1" dirty="0" smtClean="0"/>
            </a:br>
            <a:r>
              <a:rPr lang="ru-RU" sz="3600" b="1" dirty="0" smtClean="0"/>
              <a:t>                                                             3000000 сом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>3. Местное   финансирование  </a:t>
            </a:r>
            <a:r>
              <a:rPr lang="ru-RU" sz="3600" b="1" dirty="0"/>
              <a:t>– </a:t>
            </a:r>
            <a:r>
              <a:rPr lang="ru-RU" sz="3600" b="1" dirty="0" smtClean="0"/>
              <a:t>5000000 сом  </a:t>
            </a:r>
            <a:br>
              <a:rPr lang="ru-RU" sz="3600" b="1" dirty="0" smtClean="0"/>
            </a:br>
            <a:r>
              <a:rPr lang="ru-RU" sz="3600" b="1" dirty="0"/>
              <a:t> </a:t>
            </a:r>
            <a:r>
              <a:rPr lang="ru-RU" sz="3600" b="1" dirty="0" smtClean="0"/>
              <a:t>   ( Октябрьский район) -  228000сом</a:t>
            </a:r>
            <a:r>
              <a:rPr lang="ru-RU" sz="3600" b="1" dirty="0"/>
              <a:t>.</a:t>
            </a:r>
            <a:br>
              <a:rPr lang="ru-RU" sz="3600" b="1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765ACD-AC79-46BC-A854-9D8751B27C9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0" y="1915708"/>
            <a:ext cx="1643921" cy="1643921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A19FB19F-4D48-4965-8B69-CF6EF5D51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1" y="3947726"/>
            <a:ext cx="1643921" cy="205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16D0C-E318-4B24-9F0A-D8D87FFC0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458" y="213900"/>
            <a:ext cx="11498580" cy="6519409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        </a:t>
            </a:r>
            <a:r>
              <a:rPr lang="ru-RU" sz="5300" b="1" dirty="0"/>
              <a:t>Внебюджетные средства:</a:t>
            </a:r>
            <a:br>
              <a:rPr lang="ru-RU" sz="5300" b="1" dirty="0"/>
            </a:br>
            <a:r>
              <a:rPr lang="ru-RU" sz="5300" b="1" dirty="0"/>
              <a:t/>
            </a:r>
            <a:br>
              <a:rPr lang="ru-RU" sz="5300" b="1" dirty="0"/>
            </a:br>
            <a:r>
              <a:rPr lang="ru-RU" sz="4000" b="1" dirty="0"/>
              <a:t>      </a:t>
            </a:r>
            <a:r>
              <a:rPr lang="ru-RU" sz="4000" b="1" dirty="0" smtClean="0"/>
              <a:t>   1.Общественное </a:t>
            </a:r>
            <a:r>
              <a:rPr lang="ru-RU" sz="4000" b="1" dirty="0"/>
              <a:t>объединение</a:t>
            </a:r>
            <a:br>
              <a:rPr lang="ru-RU" sz="4000" b="1" dirty="0"/>
            </a:br>
            <a:r>
              <a:rPr lang="ru-RU" sz="4000" b="1" dirty="0"/>
              <a:t>         </a:t>
            </a:r>
            <a:r>
              <a:rPr lang="ru-RU" sz="4000" b="1" dirty="0" smtClean="0"/>
              <a:t>   родителей </a:t>
            </a:r>
            <a:r>
              <a:rPr lang="ru-RU" sz="4000" b="1" dirty="0"/>
              <a:t>СОШ№ 60 </a:t>
            </a:r>
            <a:r>
              <a:rPr lang="ru-RU" sz="4000" b="1" dirty="0" smtClean="0"/>
              <a:t>– 1440510 сом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>        </a:t>
            </a:r>
            <a:r>
              <a:rPr lang="ru-RU" sz="4000" b="1" dirty="0" smtClean="0"/>
              <a:t>    (сентябрь 2021г. – май 2022г.).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5300" b="1" dirty="0"/>
              <a:t/>
            </a:r>
            <a:br>
              <a:rPr lang="ru-RU" sz="5300" b="1" dirty="0"/>
            </a:br>
            <a:r>
              <a:rPr lang="ru-RU" sz="5300" b="1" dirty="0"/>
              <a:t>       </a:t>
            </a:r>
            <a:r>
              <a:rPr lang="ru-RU" sz="4000" b="1" dirty="0"/>
              <a:t>2. Родители - спонсоры – </a:t>
            </a:r>
            <a:br>
              <a:rPr lang="ru-RU" sz="4000" b="1" dirty="0"/>
            </a:br>
            <a:r>
              <a:rPr lang="ru-RU" sz="4000" b="1" dirty="0"/>
              <a:t>           </a:t>
            </a:r>
            <a:r>
              <a:rPr lang="ru-RU" sz="4000" b="1" dirty="0" smtClean="0"/>
              <a:t>                            364575сом</a:t>
            </a:r>
            <a:r>
              <a:rPr lang="ru-RU" sz="4000" b="1" dirty="0"/>
              <a:t>. ( ремонт)</a:t>
            </a:r>
            <a:br>
              <a:rPr lang="ru-RU" sz="4000" b="1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1191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4CBEB-8E2E-4FB9-AC73-BC3853FCC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208" y="168099"/>
            <a:ext cx="10723743" cy="103130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</a:rPr>
              <a:t>Обновление занавесок в актовом зале </a:t>
            </a:r>
            <a:endParaRPr lang="ru-RU" sz="4000" b="1" dirty="0">
              <a:latin typeface="+mn-lt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06B8D5A9-2127-4BB4-9387-3BECA1295B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539115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4" y="1353787"/>
            <a:ext cx="5452753" cy="50232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413" y="1353786"/>
            <a:ext cx="5967351" cy="502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15">
            <a:extLst>
              <a:ext uri="{FF2B5EF4-FFF2-40B4-BE49-F238E27FC236}">
                <a16:creationId xmlns:a16="http://schemas.microsoft.com/office/drawing/2014/main" id="{52F0092A-DBAB-4758-8419-8FF74DBE7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2768" y="239484"/>
            <a:ext cx="11679746" cy="14940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200" b="1" dirty="0" smtClean="0"/>
              <a:t>      Обновление парт </a:t>
            </a:r>
            <a:r>
              <a:rPr lang="ru-RU" sz="4200" b="1" dirty="0"/>
              <a:t>и </a:t>
            </a:r>
            <a:r>
              <a:rPr lang="ru-RU" sz="4200" b="1" dirty="0" smtClean="0"/>
              <a:t>стульев 7 </a:t>
            </a:r>
            <a:r>
              <a:rPr lang="ru-RU" sz="4200" b="1" dirty="0" err="1" smtClean="0"/>
              <a:t>кл</a:t>
            </a:r>
            <a:endParaRPr lang="ru-RU" sz="4200" b="1" dirty="0"/>
          </a:p>
        </p:txBody>
      </p:sp>
      <p:pic>
        <p:nvPicPr>
          <p:cNvPr id="5" name="Объект 5">
            <a:extLst>
              <a:ext uri="{FF2B5EF4-FFF2-40B4-BE49-F238E27FC236}">
                <a16:creationId xmlns:a16="http://schemas.microsoft.com/office/drawing/2014/main" id="{2D1D201F-819B-458C-9044-D1A0B31D8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68" y="1237496"/>
            <a:ext cx="5295900" cy="51084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609" y="1237496"/>
            <a:ext cx="5317950" cy="22538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609" y="3590857"/>
            <a:ext cx="5317950" cy="275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E636A-2544-46F2-BC5B-108108C79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850" y="139761"/>
            <a:ext cx="9809161" cy="7381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Обновление асфальтового покрытия </a:t>
            </a:r>
            <a:endParaRPr lang="ru-RU" sz="4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9" y="1460664"/>
            <a:ext cx="5662304" cy="5226193"/>
          </a:xfrm>
          <a:prstGeom prst="rect">
            <a:avLst/>
          </a:prstGeom>
        </p:spPr>
      </p:pic>
      <p:pic>
        <p:nvPicPr>
          <p:cNvPr id="12" name="Рисунок 11" descr="C:\Users\User\Desktop\4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430" y="1460664"/>
            <a:ext cx="5486401" cy="5226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27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4CBEB-8E2E-4FB9-AC73-BC3853FCC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554" y="624110"/>
            <a:ext cx="9519057" cy="128089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+mn-lt"/>
              </a:rPr>
              <a:t>Обновление фасада школы, дверей</a:t>
            </a:r>
            <a:endParaRPr lang="ru-RU" b="1" dirty="0"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377F74-3654-47D3-B4F2-2E8045998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94" y="1355111"/>
            <a:ext cx="5631223" cy="5140692"/>
          </a:xfrm>
          <a:prstGeom prst="rect">
            <a:avLst/>
          </a:prstGeom>
        </p:spPr>
      </p:pic>
      <p:pic>
        <p:nvPicPr>
          <p:cNvPr id="8" name="Рисунок 7" descr="C:\Users\User\Desktop\4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4" r="15173"/>
          <a:stretch/>
        </p:blipFill>
        <p:spPr bwMode="auto">
          <a:xfrm>
            <a:off x="6340061" y="1355111"/>
            <a:ext cx="5768811" cy="51406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962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74A35-BB6A-46AD-BFE1-E6625F92E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0"/>
            <a:ext cx="11563349" cy="8763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Замена раковин </a:t>
            </a:r>
            <a:r>
              <a:rPr lang="ru-RU" sz="4400" b="1" dirty="0"/>
              <a:t>в туалетах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C5E004F-B29E-4215-91E1-06BA28960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256310"/>
            <a:ext cx="5419353" cy="518011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6"/>
          <a:stretch/>
        </p:blipFill>
        <p:spPr>
          <a:xfrm>
            <a:off x="6210796" y="1256310"/>
            <a:ext cx="5474523" cy="518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9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1624</TotalTime>
  <Words>139</Words>
  <Application>Microsoft Office PowerPoint</Application>
  <PresentationFormat>Широкоэкранный</PresentationFormat>
  <Paragraphs>30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Monotype Corsiva</vt:lpstr>
      <vt:lpstr>Wingdings 3</vt:lpstr>
      <vt:lpstr>Легкий дым</vt:lpstr>
      <vt:lpstr>                                                       Общественные  бюджетные   слушания СОШ№ 60       27.11.2022г  </vt:lpstr>
      <vt:lpstr>Сколько выделяет государство на ремонт школы? Куда эти финансы направляются?  Почему родители вынуждены оказывать дополнительную финансовую поддержку, если образование у нас бесплатное согласно нашей Конституции?  На что тратятся родительские средства?  Каковы расходы школьного бюджета? </vt:lpstr>
      <vt:lpstr>       Бюджетные средства:  1. Республиканское     финансирование –  0 сом. 2. Муниципальное финансирование-                                                               3000000 сом 3. Местное   финансирование  – 5000000 сом       ( Октябрьский район) -  228000сом.  </vt:lpstr>
      <vt:lpstr>        Внебюджетные средства:           1.Общественное объединение             родителей СОШ№ 60 – 1440510 сом             (сентябрь 2021г. – май 2022г.).         2. Родители - спонсоры –                                         364575сом. ( ремонт) </vt:lpstr>
      <vt:lpstr>Обновление занавесок в актовом зале </vt:lpstr>
      <vt:lpstr>Презентация PowerPoint</vt:lpstr>
      <vt:lpstr>Обновление асфальтового покрытия </vt:lpstr>
      <vt:lpstr>Обновление фасада школы, дверей</vt:lpstr>
      <vt:lpstr>Замена раковин в туалетах</vt:lpstr>
      <vt:lpstr>Замена вешалок </vt:lpstr>
      <vt:lpstr>Обустройство фойе </vt:lpstr>
      <vt:lpstr>Отремонтированные кабинеты</vt:lpstr>
      <vt:lpstr>Парты и стулья  непригодные для использования   </vt:lpstr>
      <vt:lpstr>Ремонт кабинетов </vt:lpstr>
      <vt:lpstr>Парты и стулья, шкафы  непригодные для использования </vt:lpstr>
      <vt:lpstr>Замена аварийных окон 165 шт.</vt:lpstr>
      <vt:lpstr>  Ремонт  стадиона, установка забора </vt:lpstr>
      <vt:lpstr>Проблемы школы</vt:lpstr>
      <vt:lpstr>Стремление улучшить школу!!!                                                 Хорошего                                  детства                                 хватает                             на всю жизнь</vt:lpstr>
      <vt:lpstr>Спасибо за внимание, за понимание, за активное участие в жизни нашей школы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Emil Kushubakovich</dc:creator>
  <cp:lastModifiedBy>Nastya</cp:lastModifiedBy>
  <cp:revision>121</cp:revision>
  <cp:lastPrinted>2017-12-05T05:46:27Z</cp:lastPrinted>
  <dcterms:created xsi:type="dcterms:W3CDTF">2017-12-02T11:59:03Z</dcterms:created>
  <dcterms:modified xsi:type="dcterms:W3CDTF">2022-11-25T03:57:55Z</dcterms:modified>
</cp:coreProperties>
</file>