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DE690-D47A-E94B-8227-15D324B322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9838" y="1550806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ru-RU"/>
              <a:t>Агрессия у детей,</a:t>
            </a:r>
            <a:br>
              <a:rPr lang="ru-RU"/>
            </a:br>
            <a:r>
              <a:rPr lang="ru-RU"/>
              <a:t> способы снизить уровень её проявления.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0B36115-EA91-6742-BE90-400E1A6FBE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41565" y="5235182"/>
            <a:ext cx="2083521" cy="1414999"/>
          </a:xfrm>
        </p:spPr>
        <p:txBody>
          <a:bodyPr/>
          <a:lstStyle/>
          <a:p>
            <a:r>
              <a:rPr lang="ru-RU"/>
              <a:t>Рекомендации психолога школы СОШ 60.</a:t>
            </a:r>
          </a:p>
        </p:txBody>
      </p:sp>
    </p:spTree>
    <p:extLst>
      <p:ext uri="{BB962C8B-B14F-4D97-AF65-F5344CB8AC3E}">
        <p14:creationId xmlns:p14="http://schemas.microsoft.com/office/powerpoint/2010/main" val="375187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7F56F67-E466-AF49-92AB-CAF37B68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640" y="385763"/>
            <a:ext cx="9817973" cy="6119812"/>
          </a:xfrm>
        </p:spPr>
        <p:txBody>
          <a:bodyPr/>
          <a:lstStyle/>
          <a:p>
            <a:pPr marL="0" indent="0">
              <a:buNone/>
            </a:pPr>
            <a:endParaRPr lang="ru-RU" sz="1800" b="1">
              <a:solidFill>
                <a:srgbClr val="0026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>
              <a:solidFill>
                <a:srgbClr val="0026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>
                <a:solidFill>
                  <a:srgbClr val="002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Приемы</a:t>
            </a:r>
            <a:r>
              <a:rPr lang="ru-RU" sz="1800" b="1">
                <a:solidFill>
                  <a:srgbClr val="002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снижения агрессии:</a:t>
            </a:r>
          </a:p>
          <a:p>
            <a:pPr marL="0" indent="0">
              <a:buNone/>
            </a:pPr>
            <a:endParaRPr lang="ru-RU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установление обратной связи: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констатация факта («Ты ведешь себя агрессивно»);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констатирующий вопрос («Ты злишься?»);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раскрытие мотивов поведения («Ты хочешь меня обидеть?», «Ты хочешь показать, что ты сильнее?»);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озвучивание своих чувств по отношению к поведению ребенка («Мне не нравится, когда со мной грубо разговаривают», «Я злюсь, когда на меня громко кричат»);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апелляция к правилам поведения («Мы с тобой договаривались!»).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>
                <a:solidFill>
                  <a:srgbClr val="002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Давая обратную связь, взрослый должен проявить заинтересованность, твердость и доброжелательность. Ребенок должен понять, что родители (педагог) хорошо относятся к нему самому, но против того, как он себя ведет.</a:t>
            </a:r>
            <a:endParaRPr lang="ru-RU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778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AFFDA26-B4C2-A842-85FB-45B541C0D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6167" y="240949"/>
            <a:ext cx="9938446" cy="6433328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sz="1800" b="1">
                <a:solidFill>
                  <a:srgbClr val="002600"/>
                </a:solidFill>
                <a:effectLst/>
                <a:latin typeface="Arial Black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Контроль над собственными негативными эмоциями.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>
                <a:solidFill>
                  <a:srgbClr val="002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Несмотря на то, что когда ребенок демонстрирует агрессивное поведение, это вызывает у взрослых негативные эмоции, взрослым нужно признать естественность и нормальность этих переживаний. Когда взрослый управляет своими эмоциями, то не подкрепляет агрессивное поведение ребенка и сохраняет с ним хорошие отношения. А также транслирует, как можно и нужно взаимодействовать с агрессивным человеком.</a:t>
            </a:r>
          </a:p>
          <a:p>
            <a:pPr marL="0" indent="0">
              <a:buNone/>
            </a:pPr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</a:t>
            </a:r>
            <a:r>
              <a:rPr lang="ru-RU" sz="2100" b="1" u="sng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Снижение</a:t>
            </a:r>
            <a:r>
              <a:rPr lang="ru-RU" sz="1800" b="1">
                <a:solidFill>
                  <a:srgbClr val="002600"/>
                </a:solidFill>
                <a:effectLst/>
                <a:latin typeface="Arial Black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напряжения ситуации.</a:t>
            </a:r>
            <a:b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одна из главных задач взрослого, которая стоит на первом месте.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ru-RU" sz="1800">
                <a:solidFill>
                  <a:srgbClr val="002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>
                <a:solidFill>
                  <a:srgbClr val="002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Однако, взрослые часто допускают </a:t>
            </a:r>
            <a:r>
              <a:rPr lang="ru-RU" sz="1800" b="1">
                <a:solidFill>
                  <a:srgbClr val="002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ошибки, которые только усиливают напряжение и агрессию:</a:t>
            </a:r>
            <a:endParaRPr lang="ru-RU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голоса;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демонстрация власти («Будешь делать так, как я скажу!»);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высмеивание, сарказм;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негативная оценка личности ребенка, его близких или друзей;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физической силы;</a:t>
            </a:r>
            <a:b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непреклонное настаивание на своей правоте;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«чтение морали»;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наказание или угроза наказания;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сравнения ребенка с другими детьми не в его пользу;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обобщения («Вы все одинаковые!», «Ты, как всегда…»);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команды и давление;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оправдания, подкуп, награды.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122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5C79D4B-C261-A847-AB3C-50B11742D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640" y="265043"/>
            <a:ext cx="9817972" cy="6421281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ru-RU" sz="1800">
                <a:solidFill>
                  <a:srgbClr val="002600"/>
                </a:solidFill>
                <a:effectLst/>
                <a:latin typeface="Arial Black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Сохранение положительной репутации ребенка.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ru-RU" sz="1800">
                <a:solidFill>
                  <a:srgbClr val="002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>
                <a:solidFill>
                  <a:srgbClr val="002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Ребенку очень трудно признавать свою неправоту. Страшнее  всего для него – публичное осуждение. Используя различные защитные механизмы поведения, дети стараются этого избежать.</a:t>
            </a:r>
            <a:endParaRPr lang="ru-RU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u="sng">
                <a:solidFill>
                  <a:srgbClr val="002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Необходимо:</a:t>
            </a:r>
            <a:endParaRPr lang="ru-RU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Публично минимизировать вину(«Ты не хотел его обидеть», «Ты плохо себя чувствуешь»), но в личной беседе показать истину;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требовать полного подчинения, позволить ребенку выполнить ваше требование по-своему;</a:t>
            </a:r>
            <a:b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предложить компромисс.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b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</a:t>
            </a:r>
            <a:r>
              <a:rPr lang="ru-RU" sz="2300" b="1" u="sng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Демонстрация</a:t>
            </a:r>
            <a:r>
              <a:rPr lang="ru-RU" sz="1800">
                <a:solidFill>
                  <a:srgbClr val="002600"/>
                </a:solidFill>
                <a:effectLst/>
                <a:latin typeface="Arial Black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модели неагрессивного поведения.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>
                <a:solidFill>
                  <a:srgbClr val="002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 самое важное условие воспитания «контролируемой агрессии» у ребенка. Чем меньше возраст ребенка, тем более миролюбивым должно быть поведение взрослого в ответ на агрессивные реакции детей.</a:t>
            </a:r>
            <a:endParaRPr lang="ru-RU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>
                <a:solidFill>
                  <a:srgbClr val="002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b="1">
                <a:solidFill>
                  <a:srgbClr val="002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Поведение взрослого</a:t>
            </a:r>
            <a:r>
              <a:rPr lang="ru-RU" sz="1800">
                <a:solidFill>
                  <a:srgbClr val="002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позволяющего показать образец конструктивного поведения и направленное на снижение напряжения в конфликтной ситуации, </a:t>
            </a:r>
            <a:r>
              <a:rPr lang="ru-RU" sz="1800" b="1">
                <a:solidFill>
                  <a:srgbClr val="002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включает следующие приемы:</a:t>
            </a:r>
            <a:endParaRPr lang="ru-RU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внимательное (активное) слушание. Это слушание, без анализа и оценок, позволяющее собеседнику высказаться. Все, что необходимо – это поддерживать течение речи собеседника, стараясь, чтобы он полностью выговорился;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пауза, дающая ребенку возможность успокоиться;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прояснение ситуации наводящими вопросами;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признание чувств ребенка;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юмор.</a:t>
            </a: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ru-RU" sz="1800">
                <a:solidFill>
                  <a:srgbClr val="002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>
                <a:solidFill>
                  <a:srgbClr val="002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Дети очень быстро и охотно перенимают модели конструктивного поведения. Главное – искренность взрослого и соответствие его действий словам.</a:t>
            </a:r>
            <a:endParaRPr lang="ru-RU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39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A36DBD0-F64E-CD43-8554-000660C85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2763" y="422275"/>
            <a:ext cx="10191750" cy="601345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1800" b="1">
                <a:solidFill>
                  <a:srgbClr val="002600"/>
                </a:solidFill>
                <a:effectLst/>
                <a:latin typeface="Arial Black" panose="020B0604020202020204" pitchFamily="34" charset="0"/>
                <a:ea typeface="Times New Roman" panose="02020603050405020304" pitchFamily="18" charset="0"/>
              </a:rPr>
              <a:t>                                                  </a:t>
            </a:r>
            <a:r>
              <a:rPr lang="ru-RU" sz="2800" b="1">
                <a:solidFill>
                  <a:srgbClr val="002600"/>
                </a:solidFill>
                <a:effectLst/>
                <a:latin typeface="Arial Black" panose="020B0604020202020204" pitchFamily="34" charset="0"/>
                <a:ea typeface="Times New Roman" panose="02020603050405020304" pitchFamily="18" charset="0"/>
              </a:rPr>
              <a:t>Памятка для родителей агрессивного ребенка</a:t>
            </a:r>
            <a:endParaRPr lang="ru-RU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ru-RU" sz="2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Запрет, а тем более «ор» лишь усугубляет проблему.</a:t>
            </a:r>
            <a:endParaRPr lang="ru-RU" sz="2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ru-RU" sz="2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Санкция должна соответствовать поступку.</a:t>
            </a:r>
            <a:endParaRPr lang="ru-RU" sz="2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ru-RU" sz="2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допускайте сами вспышек агрессии в присутствии ребенка, не используйте агрессивные методы воспитания.</a:t>
            </a:r>
            <a:endParaRPr lang="ru-RU" sz="2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ru-RU" sz="2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Чаще используйте прикосновение (тактильный контакт).</a:t>
            </a:r>
            <a:endParaRPr lang="ru-RU" sz="2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ru-RU" sz="2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переходите на личности, не оскорбляйте достоинства.</a:t>
            </a:r>
            <a:endParaRPr lang="ru-RU" sz="2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ru-RU" sz="2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Наберитесь терпения, не уступайте, говорите о своих чувствах.</a:t>
            </a:r>
            <a:endParaRPr lang="ru-RU" sz="2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ru-RU" sz="2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Используйте удивление для реагирования на агрессию.</a:t>
            </a:r>
            <a:endParaRPr lang="ru-RU" sz="2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ru-RU" sz="2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Попытайтесь ликвидировать агрессивные формы поведения среди близких, окружающих ребенка.</a:t>
            </a:r>
            <a:endParaRPr lang="ru-RU" sz="2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ru-RU" sz="2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Требуя чего-либо, учитывайте возможности ребенка.</a:t>
            </a:r>
            <a:endParaRPr lang="ru-RU" sz="2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ru-RU" sz="2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Пытайтесь гасить конфликты в зародыше, направляя интерес ребенка в нужное русло.</a:t>
            </a:r>
            <a:endParaRPr lang="ru-RU" sz="2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ru-RU" sz="2800">
                <a:solidFill>
                  <a:srgbClr val="002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Дайте понять ребенку, что он любим.    </a:t>
            </a:r>
          </a:p>
          <a:p>
            <a:pPr marL="0" lvl="0" indent="0">
              <a:buNone/>
            </a:pPr>
            <a:r>
              <a:rPr lang="ru-RU" sz="2800" b="1">
                <a:solidFill>
                  <a:srgbClr val="0026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Как</a:t>
            </a:r>
            <a:r>
              <a:rPr lang="ru-RU" sz="2800" b="1">
                <a:solidFill>
                  <a:srgbClr val="002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избежать проблемы в будущем</a:t>
            </a:r>
            <a:endParaRPr lang="ru-RU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800">
                <a:solidFill>
                  <a:srgbClr val="002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Устраивайте семейные советы, обсуждения, на которых ребенок сможет спокойно высказывать свое мнение. Важно, чтобы ребенок чувствовал, что с ним считаются.</a:t>
            </a:r>
            <a:endParaRPr lang="ru-RU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800">
                <a:solidFill>
                  <a:srgbClr val="002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Научитесь прислушиваться к чувствам ребенка. И не стыдите детей за те чувства, которые они испытывают. Поддерживайте и помогайте выражать чувства, не причиняющие вреда окружающим.</a:t>
            </a:r>
            <a:endParaRPr lang="ru-RU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800">
                <a:solidFill>
                  <a:srgbClr val="002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Заведите в доме инструменты – молоток, гвозди, стойку, куда можно их вбивать, или другие объекты, на которые можно обрушивать гнев. Если дети начинают «заводиться», направляйте их к инструментам. А когда они остынут, постарайтесь с пониманием выслушать причины подобного поведения</a:t>
            </a:r>
          </a:p>
          <a:p>
            <a:pPr marL="0" indent="0">
              <a:buNone/>
            </a:pPr>
            <a:endParaRPr lang="ru-RU" sz="2800" b="1">
              <a:solidFill>
                <a:srgbClr val="0026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800" b="1">
                <a:solidFill>
                  <a:srgbClr val="002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</a:t>
            </a:r>
            <a:r>
              <a:rPr lang="ru-RU" sz="2800" b="1">
                <a:solidFill>
                  <a:srgbClr val="002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Будьте внимательны к своим детям!</a:t>
            </a:r>
            <a:endParaRPr lang="ru-RU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54521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5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Легкий дым</vt:lpstr>
      <vt:lpstr>Агрессия у детей,  способы снизить уровень её проявления.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Агрессия у детей,  способы снизить уровень её проявления.</dc:title>
  <dc:creator>996703706711</dc:creator>
  <cp:lastModifiedBy>996703706711</cp:lastModifiedBy>
  <cp:revision>2</cp:revision>
  <dcterms:created xsi:type="dcterms:W3CDTF">2020-04-26T22:34:36Z</dcterms:created>
  <dcterms:modified xsi:type="dcterms:W3CDTF">2020-05-07T06:18:02Z</dcterms:modified>
</cp:coreProperties>
</file>